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6"/>
  </p:notesMasterIdLst>
  <p:sldIdLst>
    <p:sldId id="269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9" roundtripDataSignature="AMtx7mhlHfSJJaFpPpIJMkUD6oUf5XZq6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7E80"/>
    <a:srgbClr val="3A4675"/>
    <a:srgbClr val="8B3C38"/>
    <a:srgbClr val="225A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4155730-0110-472E-A90B-1524548B90E4}">
  <a:tblStyle styleId="{D4155730-0110-472E-A90B-1524548B90E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9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363407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104d862e95f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g104d862e95f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104d862e95f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g104d862e95f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104d862e95f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g104d862e95f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04d862e95f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g104d862e95f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04d862e95f_0_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g104d862e95f_0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04d862e95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g104d862e95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04d862e95f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g104d862e95f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04d862e95f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g104d862e95f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04d862e95f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3" name="Google Shape;173;g104d862e95f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104d862e95f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g104d862e95f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5"/>
          <p:cNvSpPr txBox="1">
            <a:spLocks noGrp="1"/>
          </p:cNvSpPr>
          <p:nvPr>
            <p:ph type="ctrTitle"/>
          </p:nvPr>
        </p:nvSpPr>
        <p:spPr>
          <a:xfrm>
            <a:off x="482600" y="978408"/>
            <a:ext cx="10506991" cy="2531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  <a:defRPr sz="6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5"/>
          <p:cNvSpPr txBox="1">
            <a:spLocks noGrp="1"/>
          </p:cNvSpPr>
          <p:nvPr>
            <p:ph type="subTitle" idx="1"/>
          </p:nvPr>
        </p:nvSpPr>
        <p:spPr>
          <a:xfrm>
            <a:off x="482600" y="3602038"/>
            <a:ext cx="10506991" cy="2277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15"/>
          <p:cNvSpPr txBox="1">
            <a:spLocks noGrp="1"/>
          </p:cNvSpPr>
          <p:nvPr>
            <p:ph type="dt" idx="10"/>
          </p:nvPr>
        </p:nvSpPr>
        <p:spPr>
          <a:xfrm>
            <a:off x="484632" y="10058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5"/>
          <p:cNvSpPr txBox="1">
            <a:spLocks noGrp="1"/>
          </p:cNvSpPr>
          <p:nvPr>
            <p:ph type="ftr" idx="11"/>
          </p:nvPr>
        </p:nvSpPr>
        <p:spPr>
          <a:xfrm>
            <a:off x="484632" y="641908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5"/>
          <p:cNvSpPr txBox="1">
            <a:spLocks noGrp="1"/>
          </p:cNvSpPr>
          <p:nvPr>
            <p:ph type="sldNum" idx="12"/>
          </p:nvPr>
        </p:nvSpPr>
        <p:spPr>
          <a:xfrm>
            <a:off x="10989591" y="1005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9" name="Google Shape;19;p15"/>
          <p:cNvCxnSpPr/>
          <p:nvPr/>
        </p:nvCxnSpPr>
        <p:spPr>
          <a:xfrm>
            <a:off x="482600" y="489855"/>
            <a:ext cx="11147071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4"/>
          <p:cNvSpPr/>
          <p:nvPr/>
        </p:nvSpPr>
        <p:spPr>
          <a:xfrm>
            <a:off x="482600" y="483576"/>
            <a:ext cx="11147071" cy="2434825"/>
          </a:xfrm>
          <a:prstGeom prst="rect">
            <a:avLst/>
          </a:prstGeom>
          <a:solidFill>
            <a:schemeClr val="accent1">
              <a:alpha val="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24"/>
          <p:cNvSpPr txBox="1">
            <a:spLocks noGrp="1"/>
          </p:cNvSpPr>
          <p:nvPr>
            <p:ph type="title"/>
          </p:nvPr>
        </p:nvSpPr>
        <p:spPr>
          <a:xfrm>
            <a:off x="482600" y="978408"/>
            <a:ext cx="10506991" cy="1755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4"/>
          <p:cNvSpPr txBox="1">
            <a:spLocks noGrp="1"/>
          </p:cNvSpPr>
          <p:nvPr>
            <p:ph type="body" idx="1"/>
          </p:nvPr>
        </p:nvSpPr>
        <p:spPr>
          <a:xfrm rot="5400000">
            <a:off x="4191213" y="-603890"/>
            <a:ext cx="3092949" cy="10506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24"/>
          <p:cNvSpPr txBox="1">
            <a:spLocks noGrp="1"/>
          </p:cNvSpPr>
          <p:nvPr>
            <p:ph type="dt" idx="10"/>
          </p:nvPr>
        </p:nvSpPr>
        <p:spPr>
          <a:xfrm>
            <a:off x="484632" y="10058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4"/>
          <p:cNvSpPr txBox="1">
            <a:spLocks noGrp="1"/>
          </p:cNvSpPr>
          <p:nvPr>
            <p:ph type="ftr" idx="11"/>
          </p:nvPr>
        </p:nvSpPr>
        <p:spPr>
          <a:xfrm>
            <a:off x="484632" y="641908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4"/>
          <p:cNvSpPr txBox="1">
            <a:spLocks noGrp="1"/>
          </p:cNvSpPr>
          <p:nvPr>
            <p:ph type="sldNum" idx="12"/>
          </p:nvPr>
        </p:nvSpPr>
        <p:spPr>
          <a:xfrm>
            <a:off x="10989591" y="1005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88" name="Google Shape;88;p24"/>
          <p:cNvCxnSpPr/>
          <p:nvPr/>
        </p:nvCxnSpPr>
        <p:spPr>
          <a:xfrm>
            <a:off x="482600" y="2918401"/>
            <a:ext cx="11147071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9" name="Google Shape;89;p24"/>
          <p:cNvCxnSpPr/>
          <p:nvPr/>
        </p:nvCxnSpPr>
        <p:spPr>
          <a:xfrm>
            <a:off x="482600" y="489855"/>
            <a:ext cx="11147071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5"/>
          <p:cNvSpPr txBox="1">
            <a:spLocks noGrp="1"/>
          </p:cNvSpPr>
          <p:nvPr>
            <p:ph type="title"/>
          </p:nvPr>
        </p:nvSpPr>
        <p:spPr>
          <a:xfrm rot="5400000">
            <a:off x="6953262" y="2066856"/>
            <a:ext cx="5124777" cy="2947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5"/>
          <p:cNvSpPr txBox="1">
            <a:spLocks noGrp="1"/>
          </p:cNvSpPr>
          <p:nvPr>
            <p:ph type="body" idx="1"/>
          </p:nvPr>
        </p:nvSpPr>
        <p:spPr>
          <a:xfrm rot="5400000">
            <a:off x="1550470" y="-87430"/>
            <a:ext cx="5124777" cy="7256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25"/>
          <p:cNvSpPr txBox="1">
            <a:spLocks noGrp="1"/>
          </p:cNvSpPr>
          <p:nvPr>
            <p:ph type="dt" idx="10"/>
          </p:nvPr>
        </p:nvSpPr>
        <p:spPr>
          <a:xfrm>
            <a:off x="484632" y="10058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5"/>
          <p:cNvSpPr txBox="1">
            <a:spLocks noGrp="1"/>
          </p:cNvSpPr>
          <p:nvPr>
            <p:ph type="ftr" idx="11"/>
          </p:nvPr>
        </p:nvSpPr>
        <p:spPr>
          <a:xfrm>
            <a:off x="484632" y="641908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5"/>
          <p:cNvSpPr txBox="1">
            <a:spLocks noGrp="1"/>
          </p:cNvSpPr>
          <p:nvPr>
            <p:ph type="sldNum" idx="12"/>
          </p:nvPr>
        </p:nvSpPr>
        <p:spPr>
          <a:xfrm>
            <a:off x="10989591" y="1005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6"/>
          <p:cNvSpPr txBox="1">
            <a:spLocks noGrp="1"/>
          </p:cNvSpPr>
          <p:nvPr>
            <p:ph type="title"/>
          </p:nvPr>
        </p:nvSpPr>
        <p:spPr>
          <a:xfrm>
            <a:off x="482600" y="978408"/>
            <a:ext cx="10634472" cy="2157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6"/>
          <p:cNvSpPr txBox="1">
            <a:spLocks noGrp="1"/>
          </p:cNvSpPr>
          <p:nvPr>
            <p:ph type="body" idx="1"/>
          </p:nvPr>
        </p:nvSpPr>
        <p:spPr>
          <a:xfrm>
            <a:off x="482600" y="3306870"/>
            <a:ext cx="10506991" cy="2572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16"/>
          <p:cNvSpPr txBox="1">
            <a:spLocks noGrp="1"/>
          </p:cNvSpPr>
          <p:nvPr>
            <p:ph type="dt" idx="10"/>
          </p:nvPr>
        </p:nvSpPr>
        <p:spPr>
          <a:xfrm>
            <a:off x="484632" y="10058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6"/>
          <p:cNvSpPr txBox="1">
            <a:spLocks noGrp="1"/>
          </p:cNvSpPr>
          <p:nvPr>
            <p:ph type="ftr" idx="11"/>
          </p:nvPr>
        </p:nvSpPr>
        <p:spPr>
          <a:xfrm>
            <a:off x="484632" y="641908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6"/>
          <p:cNvSpPr txBox="1">
            <a:spLocks noGrp="1"/>
          </p:cNvSpPr>
          <p:nvPr>
            <p:ph type="sldNum" idx="12"/>
          </p:nvPr>
        </p:nvSpPr>
        <p:spPr>
          <a:xfrm>
            <a:off x="10989591" y="1005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7"/>
          <p:cNvSpPr/>
          <p:nvPr/>
        </p:nvSpPr>
        <p:spPr>
          <a:xfrm>
            <a:off x="481007" y="3922232"/>
            <a:ext cx="11147071" cy="2434825"/>
          </a:xfrm>
          <a:prstGeom prst="rect">
            <a:avLst/>
          </a:prstGeom>
          <a:solidFill>
            <a:schemeClr val="accent1">
              <a:alpha val="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17"/>
          <p:cNvSpPr txBox="1">
            <a:spLocks noGrp="1"/>
          </p:cNvSpPr>
          <p:nvPr>
            <p:ph type="title"/>
          </p:nvPr>
        </p:nvSpPr>
        <p:spPr>
          <a:xfrm>
            <a:off x="482600" y="978409"/>
            <a:ext cx="10515600" cy="271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7"/>
          <p:cNvSpPr txBox="1">
            <a:spLocks noGrp="1"/>
          </p:cNvSpPr>
          <p:nvPr>
            <p:ph type="body" idx="1"/>
          </p:nvPr>
        </p:nvSpPr>
        <p:spPr>
          <a:xfrm>
            <a:off x="482600" y="4171445"/>
            <a:ext cx="10515600" cy="1918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7"/>
          <p:cNvSpPr txBox="1">
            <a:spLocks noGrp="1"/>
          </p:cNvSpPr>
          <p:nvPr>
            <p:ph type="dt" idx="10"/>
          </p:nvPr>
        </p:nvSpPr>
        <p:spPr>
          <a:xfrm>
            <a:off x="484632" y="10058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7"/>
          <p:cNvSpPr txBox="1">
            <a:spLocks noGrp="1"/>
          </p:cNvSpPr>
          <p:nvPr>
            <p:ph type="ftr" idx="11"/>
          </p:nvPr>
        </p:nvSpPr>
        <p:spPr>
          <a:xfrm>
            <a:off x="484632" y="641908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7"/>
          <p:cNvSpPr txBox="1">
            <a:spLocks noGrp="1"/>
          </p:cNvSpPr>
          <p:nvPr>
            <p:ph type="sldNum" idx="12"/>
          </p:nvPr>
        </p:nvSpPr>
        <p:spPr>
          <a:xfrm>
            <a:off x="10989591" y="1005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3" name="Google Shape;33;p17"/>
          <p:cNvCxnSpPr/>
          <p:nvPr/>
        </p:nvCxnSpPr>
        <p:spPr>
          <a:xfrm>
            <a:off x="481007" y="3922232"/>
            <a:ext cx="11147071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4" name="Google Shape;34;p17"/>
          <p:cNvCxnSpPr/>
          <p:nvPr/>
        </p:nvCxnSpPr>
        <p:spPr>
          <a:xfrm>
            <a:off x="482600" y="6368138"/>
            <a:ext cx="11147071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5" name="Google Shape;35;p17"/>
          <p:cNvCxnSpPr/>
          <p:nvPr/>
        </p:nvCxnSpPr>
        <p:spPr>
          <a:xfrm>
            <a:off x="481007" y="6368138"/>
            <a:ext cx="11147071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8"/>
          <p:cNvSpPr/>
          <p:nvPr/>
        </p:nvSpPr>
        <p:spPr>
          <a:xfrm>
            <a:off x="481007" y="483577"/>
            <a:ext cx="11147071" cy="2434824"/>
          </a:xfrm>
          <a:prstGeom prst="rect">
            <a:avLst/>
          </a:prstGeom>
          <a:solidFill>
            <a:schemeClr val="accent1">
              <a:alpha val="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18"/>
          <p:cNvSpPr txBox="1">
            <a:spLocks noGrp="1"/>
          </p:cNvSpPr>
          <p:nvPr>
            <p:ph type="title"/>
          </p:nvPr>
        </p:nvSpPr>
        <p:spPr>
          <a:xfrm>
            <a:off x="482599" y="978408"/>
            <a:ext cx="11147071" cy="1755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8"/>
          <p:cNvSpPr txBox="1">
            <a:spLocks noGrp="1"/>
          </p:cNvSpPr>
          <p:nvPr>
            <p:ph type="body" idx="1"/>
          </p:nvPr>
        </p:nvSpPr>
        <p:spPr>
          <a:xfrm>
            <a:off x="482600" y="3103131"/>
            <a:ext cx="5418551" cy="3073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8"/>
          <p:cNvSpPr txBox="1">
            <a:spLocks noGrp="1"/>
          </p:cNvSpPr>
          <p:nvPr>
            <p:ph type="body" idx="2"/>
          </p:nvPr>
        </p:nvSpPr>
        <p:spPr>
          <a:xfrm>
            <a:off x="6211120" y="3103131"/>
            <a:ext cx="5418551" cy="3073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18"/>
          <p:cNvSpPr txBox="1">
            <a:spLocks noGrp="1"/>
          </p:cNvSpPr>
          <p:nvPr>
            <p:ph type="dt" idx="10"/>
          </p:nvPr>
        </p:nvSpPr>
        <p:spPr>
          <a:xfrm>
            <a:off x="484632" y="10058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ftr" idx="11"/>
          </p:nvPr>
        </p:nvSpPr>
        <p:spPr>
          <a:xfrm>
            <a:off x="484632" y="641908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sldNum" idx="12"/>
          </p:nvPr>
        </p:nvSpPr>
        <p:spPr>
          <a:xfrm>
            <a:off x="10989591" y="1005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4" name="Google Shape;44;p18"/>
          <p:cNvCxnSpPr/>
          <p:nvPr/>
        </p:nvCxnSpPr>
        <p:spPr>
          <a:xfrm>
            <a:off x="482600" y="2918401"/>
            <a:ext cx="11147071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5" name="Google Shape;45;p18"/>
          <p:cNvCxnSpPr/>
          <p:nvPr/>
        </p:nvCxnSpPr>
        <p:spPr>
          <a:xfrm>
            <a:off x="482600" y="489855"/>
            <a:ext cx="11147071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9"/>
          <p:cNvSpPr txBox="1">
            <a:spLocks noGrp="1"/>
          </p:cNvSpPr>
          <p:nvPr>
            <p:ph type="title"/>
          </p:nvPr>
        </p:nvSpPr>
        <p:spPr>
          <a:xfrm>
            <a:off x="484631" y="978407"/>
            <a:ext cx="11145039" cy="1339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9"/>
          <p:cNvSpPr txBox="1">
            <a:spLocks noGrp="1"/>
          </p:cNvSpPr>
          <p:nvPr>
            <p:ph type="body" idx="1"/>
          </p:nvPr>
        </p:nvSpPr>
        <p:spPr>
          <a:xfrm>
            <a:off x="484632" y="2500921"/>
            <a:ext cx="5346222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19"/>
          <p:cNvSpPr txBox="1">
            <a:spLocks noGrp="1"/>
          </p:cNvSpPr>
          <p:nvPr>
            <p:ph type="body" idx="2"/>
          </p:nvPr>
        </p:nvSpPr>
        <p:spPr>
          <a:xfrm>
            <a:off x="484632" y="3428999"/>
            <a:ext cx="5346222" cy="2760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19"/>
          <p:cNvSpPr txBox="1">
            <a:spLocks noGrp="1"/>
          </p:cNvSpPr>
          <p:nvPr>
            <p:ph type="body" idx="3"/>
          </p:nvPr>
        </p:nvSpPr>
        <p:spPr>
          <a:xfrm>
            <a:off x="6257120" y="2500921"/>
            <a:ext cx="537255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19"/>
          <p:cNvSpPr txBox="1">
            <a:spLocks noGrp="1"/>
          </p:cNvSpPr>
          <p:nvPr>
            <p:ph type="body" idx="4"/>
          </p:nvPr>
        </p:nvSpPr>
        <p:spPr>
          <a:xfrm>
            <a:off x="6257120" y="3428999"/>
            <a:ext cx="5372551" cy="2760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19"/>
          <p:cNvSpPr txBox="1">
            <a:spLocks noGrp="1"/>
          </p:cNvSpPr>
          <p:nvPr>
            <p:ph type="dt" idx="10"/>
          </p:nvPr>
        </p:nvSpPr>
        <p:spPr>
          <a:xfrm>
            <a:off x="484632" y="10058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9"/>
          <p:cNvSpPr txBox="1">
            <a:spLocks noGrp="1"/>
          </p:cNvSpPr>
          <p:nvPr>
            <p:ph type="ftr" idx="11"/>
          </p:nvPr>
        </p:nvSpPr>
        <p:spPr>
          <a:xfrm>
            <a:off x="484632" y="641908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9"/>
          <p:cNvSpPr txBox="1">
            <a:spLocks noGrp="1"/>
          </p:cNvSpPr>
          <p:nvPr>
            <p:ph type="sldNum" idx="12"/>
          </p:nvPr>
        </p:nvSpPr>
        <p:spPr>
          <a:xfrm>
            <a:off x="10989591" y="-7190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0"/>
          <p:cNvSpPr/>
          <p:nvPr/>
        </p:nvSpPr>
        <p:spPr>
          <a:xfrm>
            <a:off x="481007" y="3933311"/>
            <a:ext cx="11147071" cy="2434825"/>
          </a:xfrm>
          <a:prstGeom prst="rect">
            <a:avLst/>
          </a:prstGeom>
          <a:solidFill>
            <a:schemeClr val="accent1">
              <a:alpha val="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20"/>
          <p:cNvSpPr txBox="1">
            <a:spLocks noGrp="1"/>
          </p:cNvSpPr>
          <p:nvPr>
            <p:ph type="title"/>
          </p:nvPr>
        </p:nvSpPr>
        <p:spPr>
          <a:xfrm>
            <a:off x="482600" y="978408"/>
            <a:ext cx="10634472" cy="2591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0"/>
          <p:cNvSpPr txBox="1">
            <a:spLocks noGrp="1"/>
          </p:cNvSpPr>
          <p:nvPr>
            <p:ph type="dt" idx="10"/>
          </p:nvPr>
        </p:nvSpPr>
        <p:spPr>
          <a:xfrm>
            <a:off x="484632" y="10058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0"/>
          <p:cNvSpPr txBox="1">
            <a:spLocks noGrp="1"/>
          </p:cNvSpPr>
          <p:nvPr>
            <p:ph type="ftr" idx="11"/>
          </p:nvPr>
        </p:nvSpPr>
        <p:spPr>
          <a:xfrm>
            <a:off x="484632" y="641908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0"/>
          <p:cNvSpPr txBox="1">
            <a:spLocks noGrp="1"/>
          </p:cNvSpPr>
          <p:nvPr>
            <p:ph type="sldNum" idx="12"/>
          </p:nvPr>
        </p:nvSpPr>
        <p:spPr>
          <a:xfrm>
            <a:off x="10989591" y="1005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61" name="Google Shape;61;p20"/>
          <p:cNvCxnSpPr/>
          <p:nvPr/>
        </p:nvCxnSpPr>
        <p:spPr>
          <a:xfrm>
            <a:off x="482600" y="3933311"/>
            <a:ext cx="11147071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2" name="Google Shape;62;p20"/>
          <p:cNvCxnSpPr/>
          <p:nvPr/>
        </p:nvCxnSpPr>
        <p:spPr>
          <a:xfrm>
            <a:off x="481007" y="6368138"/>
            <a:ext cx="11147071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1"/>
          <p:cNvSpPr txBox="1">
            <a:spLocks noGrp="1"/>
          </p:cNvSpPr>
          <p:nvPr>
            <p:ph type="dt" idx="10"/>
          </p:nvPr>
        </p:nvSpPr>
        <p:spPr>
          <a:xfrm>
            <a:off x="484632" y="10058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1"/>
          <p:cNvSpPr txBox="1">
            <a:spLocks noGrp="1"/>
          </p:cNvSpPr>
          <p:nvPr>
            <p:ph type="ftr" idx="11"/>
          </p:nvPr>
        </p:nvSpPr>
        <p:spPr>
          <a:xfrm>
            <a:off x="484632" y="641908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1"/>
          <p:cNvSpPr txBox="1">
            <a:spLocks noGrp="1"/>
          </p:cNvSpPr>
          <p:nvPr>
            <p:ph type="sldNum" idx="12"/>
          </p:nvPr>
        </p:nvSpPr>
        <p:spPr>
          <a:xfrm>
            <a:off x="10989591" y="1005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2"/>
          <p:cNvSpPr txBox="1">
            <a:spLocks noGrp="1"/>
          </p:cNvSpPr>
          <p:nvPr>
            <p:ph type="title"/>
          </p:nvPr>
        </p:nvSpPr>
        <p:spPr>
          <a:xfrm>
            <a:off x="484632" y="978408"/>
            <a:ext cx="4287393" cy="2450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  <a:defRPr sz="5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2"/>
          <p:cNvSpPr txBox="1">
            <a:spLocks noGrp="1"/>
          </p:cNvSpPr>
          <p:nvPr>
            <p:ph type="body" idx="1"/>
          </p:nvPr>
        </p:nvSpPr>
        <p:spPr>
          <a:xfrm>
            <a:off x="5183187" y="987425"/>
            <a:ext cx="6446484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0" name="Google Shape;70;p22"/>
          <p:cNvSpPr txBox="1">
            <a:spLocks noGrp="1"/>
          </p:cNvSpPr>
          <p:nvPr>
            <p:ph type="body" idx="2"/>
          </p:nvPr>
        </p:nvSpPr>
        <p:spPr>
          <a:xfrm>
            <a:off x="484632" y="3645074"/>
            <a:ext cx="4287393" cy="222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1" name="Google Shape;71;p22"/>
          <p:cNvSpPr txBox="1">
            <a:spLocks noGrp="1"/>
          </p:cNvSpPr>
          <p:nvPr>
            <p:ph type="dt" idx="10"/>
          </p:nvPr>
        </p:nvSpPr>
        <p:spPr>
          <a:xfrm>
            <a:off x="484632" y="10058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2"/>
          <p:cNvSpPr txBox="1">
            <a:spLocks noGrp="1"/>
          </p:cNvSpPr>
          <p:nvPr>
            <p:ph type="ftr" idx="11"/>
          </p:nvPr>
        </p:nvSpPr>
        <p:spPr>
          <a:xfrm>
            <a:off x="484632" y="641908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2"/>
          <p:cNvSpPr txBox="1">
            <a:spLocks noGrp="1"/>
          </p:cNvSpPr>
          <p:nvPr>
            <p:ph type="sldNum" idx="12"/>
          </p:nvPr>
        </p:nvSpPr>
        <p:spPr>
          <a:xfrm>
            <a:off x="10989591" y="1005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3"/>
          <p:cNvSpPr txBox="1">
            <a:spLocks noGrp="1"/>
          </p:cNvSpPr>
          <p:nvPr>
            <p:ph type="title"/>
          </p:nvPr>
        </p:nvSpPr>
        <p:spPr>
          <a:xfrm>
            <a:off x="484632" y="978407"/>
            <a:ext cx="4287393" cy="2450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  <a:defRPr sz="5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3"/>
          <p:cNvSpPr>
            <a:spLocks noGrp="1"/>
          </p:cNvSpPr>
          <p:nvPr>
            <p:ph type="pic" idx="2"/>
          </p:nvPr>
        </p:nvSpPr>
        <p:spPr>
          <a:xfrm>
            <a:off x="5183187" y="987425"/>
            <a:ext cx="6446483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7" name="Google Shape;77;p23"/>
          <p:cNvSpPr txBox="1">
            <a:spLocks noGrp="1"/>
          </p:cNvSpPr>
          <p:nvPr>
            <p:ph type="body" idx="1"/>
          </p:nvPr>
        </p:nvSpPr>
        <p:spPr>
          <a:xfrm>
            <a:off x="484632" y="3645074"/>
            <a:ext cx="4287393" cy="222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8" name="Google Shape;78;p23"/>
          <p:cNvSpPr txBox="1">
            <a:spLocks noGrp="1"/>
          </p:cNvSpPr>
          <p:nvPr>
            <p:ph type="dt" idx="10"/>
          </p:nvPr>
        </p:nvSpPr>
        <p:spPr>
          <a:xfrm>
            <a:off x="484632" y="10058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3"/>
          <p:cNvSpPr txBox="1">
            <a:spLocks noGrp="1"/>
          </p:cNvSpPr>
          <p:nvPr>
            <p:ph type="ftr" idx="11"/>
          </p:nvPr>
        </p:nvSpPr>
        <p:spPr>
          <a:xfrm>
            <a:off x="484632" y="641908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3"/>
          <p:cNvSpPr txBox="1">
            <a:spLocks noGrp="1"/>
          </p:cNvSpPr>
          <p:nvPr>
            <p:ph type="sldNum" idx="12"/>
          </p:nvPr>
        </p:nvSpPr>
        <p:spPr>
          <a:xfrm>
            <a:off x="10989591" y="1005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 txBox="1">
            <a:spLocks noGrp="1"/>
          </p:cNvSpPr>
          <p:nvPr>
            <p:ph type="title"/>
          </p:nvPr>
        </p:nvSpPr>
        <p:spPr>
          <a:xfrm>
            <a:off x="482600" y="978408"/>
            <a:ext cx="10506991" cy="2153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4"/>
          <p:cNvSpPr txBox="1">
            <a:spLocks noGrp="1"/>
          </p:cNvSpPr>
          <p:nvPr>
            <p:ph type="body" idx="1"/>
          </p:nvPr>
        </p:nvSpPr>
        <p:spPr>
          <a:xfrm>
            <a:off x="482600" y="3306870"/>
            <a:ext cx="10506991" cy="2572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4"/>
          <p:cNvSpPr txBox="1">
            <a:spLocks noGrp="1"/>
          </p:cNvSpPr>
          <p:nvPr>
            <p:ph type="dt" idx="10"/>
          </p:nvPr>
        </p:nvSpPr>
        <p:spPr>
          <a:xfrm>
            <a:off x="484632" y="10058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4"/>
          <p:cNvSpPr txBox="1">
            <a:spLocks noGrp="1"/>
          </p:cNvSpPr>
          <p:nvPr>
            <p:ph type="ftr" idx="11"/>
          </p:nvPr>
        </p:nvSpPr>
        <p:spPr>
          <a:xfrm>
            <a:off x="484632" y="641908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4"/>
          <p:cNvSpPr txBox="1">
            <a:spLocks noGrp="1"/>
          </p:cNvSpPr>
          <p:nvPr>
            <p:ph type="sldNum" idx="12"/>
          </p:nvPr>
        </p:nvSpPr>
        <p:spPr>
          <a:xfrm>
            <a:off x="10989591" y="1005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1" name="Google Shape;11;p14"/>
          <p:cNvCxnSpPr/>
          <p:nvPr/>
        </p:nvCxnSpPr>
        <p:spPr>
          <a:xfrm>
            <a:off x="482600" y="489855"/>
            <a:ext cx="11147071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" name="Google Shape;12;p14"/>
          <p:cNvCxnSpPr/>
          <p:nvPr/>
        </p:nvCxnSpPr>
        <p:spPr>
          <a:xfrm>
            <a:off x="482600" y="6368138"/>
            <a:ext cx="11147071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kyschoolreportcard.com/" TargetMode="Externa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0" name="Google Shape;100;p1"/>
          <p:cNvCxnSpPr/>
          <p:nvPr/>
        </p:nvCxnSpPr>
        <p:spPr>
          <a:xfrm>
            <a:off x="482600" y="489855"/>
            <a:ext cx="11147071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1" name="Google Shape;101;p1"/>
          <p:cNvCxnSpPr/>
          <p:nvPr/>
        </p:nvCxnSpPr>
        <p:spPr>
          <a:xfrm>
            <a:off x="482600" y="6368138"/>
            <a:ext cx="11147071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2" name="Google Shape;102;p1"/>
          <p:cNvCxnSpPr/>
          <p:nvPr/>
        </p:nvCxnSpPr>
        <p:spPr>
          <a:xfrm>
            <a:off x="482600" y="489855"/>
            <a:ext cx="11147071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3" name="Google Shape;103;p1"/>
          <p:cNvSpPr/>
          <p:nvPr/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"/>
          <p:cNvSpPr/>
          <p:nvPr/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rgbClr val="3A467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"/>
          <p:cNvSpPr txBox="1">
            <a:spLocks noGrp="1"/>
          </p:cNvSpPr>
          <p:nvPr>
            <p:ph type="ctrTitle"/>
          </p:nvPr>
        </p:nvSpPr>
        <p:spPr>
          <a:xfrm>
            <a:off x="482599" y="799420"/>
            <a:ext cx="10072757" cy="1436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600"/>
              <a:buFont typeface="Arial"/>
              <a:buNone/>
            </a:pPr>
            <a:r>
              <a:rPr lang="en-US" sz="46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10 Kentucky Education Statistics Every Board Member Should Know</a:t>
            </a:r>
            <a:endParaRPr sz="4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07" name="Google Shape;107;p1"/>
          <p:cNvCxnSpPr/>
          <p:nvPr/>
        </p:nvCxnSpPr>
        <p:spPr>
          <a:xfrm>
            <a:off x="482600" y="489855"/>
            <a:ext cx="11147071" cy="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8" name="Google Shape;108;p1"/>
          <p:cNvSpPr txBox="1">
            <a:spLocks noGrp="1"/>
          </p:cNvSpPr>
          <p:nvPr>
            <p:ph type="subTitle" idx="1"/>
          </p:nvPr>
        </p:nvSpPr>
        <p:spPr>
          <a:xfrm>
            <a:off x="562200" y="2545868"/>
            <a:ext cx="7826426" cy="3739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</a:pPr>
            <a:r>
              <a:rPr lang="en-US" sz="22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KSBA Winter Symposium</a:t>
            </a:r>
            <a:endParaRPr lang="en-US" sz="2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lvl="0" indent="0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</a:pPr>
            <a:r>
              <a:rPr lang="en-US" sz="22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December 3, 2021</a:t>
            </a:r>
            <a:endParaRPr lang="en-US" sz="2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lvl="0" indent="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lang="en-US" sz="800" dirty="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lvl="0" indent="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lang="en-US" sz="800" dirty="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lvl="0" indent="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lang="en-US" sz="800" dirty="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lvl="0" indent="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lang="en-US" sz="800" dirty="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lvl="0" indent="0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</a:pPr>
            <a:r>
              <a:rPr lang="en-US" sz="18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Kimber L. Fender</a:t>
            </a:r>
          </a:p>
          <a:p>
            <a:pPr marL="0" lvl="0" indent="0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</a:pPr>
            <a:r>
              <a:rPr lang="en-US" sz="18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Campbell County Board of Education</a:t>
            </a:r>
            <a:endParaRPr lang="en-US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lvl="0" indent="0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</a:pPr>
            <a:endParaRPr lang="en-US" sz="800" dirty="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lvl="0" indent="0">
              <a:buClr>
                <a:srgbClr val="FFFFFF"/>
              </a:buClr>
              <a:buSzPct val="100000"/>
            </a:pPr>
            <a:r>
              <a:rPr lang="en-US" sz="18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Aaron Butler</a:t>
            </a:r>
            <a:endParaRPr lang="en-US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lvl="0" indent="0">
              <a:buClr>
                <a:srgbClr val="FFFFFF"/>
              </a:buClr>
              <a:buSzPct val="100000"/>
            </a:pPr>
            <a:r>
              <a:rPr lang="en-US" sz="18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Kentucky Department of Education</a:t>
            </a:r>
            <a:endParaRPr lang="en-US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09" name="Google Shape;109;p1"/>
          <p:cNvCxnSpPr/>
          <p:nvPr/>
        </p:nvCxnSpPr>
        <p:spPr>
          <a:xfrm>
            <a:off x="482600" y="6368138"/>
            <a:ext cx="11147071" cy="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39563038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04d862e95f_0_115"/>
          <p:cNvSpPr txBox="1"/>
          <p:nvPr/>
        </p:nvSpPr>
        <p:spPr>
          <a:xfrm>
            <a:off x="482600" y="6411500"/>
            <a:ext cx="11150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Source: School Report Card, 2021 </a:t>
            </a:r>
            <a:endParaRPr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3" name="Google Shape;193;g104d862e95f_0_115"/>
          <p:cNvSpPr txBox="1">
            <a:spLocks noGrp="1"/>
          </p:cNvSpPr>
          <p:nvPr>
            <p:ph type="title"/>
          </p:nvPr>
        </p:nvSpPr>
        <p:spPr>
          <a:xfrm>
            <a:off x="482600" y="531350"/>
            <a:ext cx="11150400" cy="6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rPr lang="en-US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Majority of districts offer full-day kindergarten.</a:t>
            </a:r>
            <a:endParaRPr sz="24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94" name="Google Shape;194;g104d862e95f_0_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26625" y="1783525"/>
            <a:ext cx="85725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g104d862e95f_0_1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26625" y="3260025"/>
            <a:ext cx="85725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g104d862e95f_0_1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26625" y="4736525"/>
            <a:ext cx="857250" cy="85725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g104d862e95f_0_115"/>
          <p:cNvSpPr txBox="1"/>
          <p:nvPr/>
        </p:nvSpPr>
        <p:spPr>
          <a:xfrm>
            <a:off x="3702275" y="1904350"/>
            <a:ext cx="6926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7E7E8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163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districts offer full-day kindergarten  </a:t>
            </a:r>
            <a:endParaRPr sz="2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8" name="Google Shape;198;g104d862e95f_0_115"/>
          <p:cNvSpPr txBox="1"/>
          <p:nvPr/>
        </p:nvSpPr>
        <p:spPr>
          <a:xfrm>
            <a:off x="3702275" y="3485525"/>
            <a:ext cx="6926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225A7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districts offer half-day kindergarten  </a:t>
            </a:r>
            <a:endParaRPr sz="2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9" name="Google Shape;199;g104d862e95f_0_115"/>
          <p:cNvSpPr txBox="1"/>
          <p:nvPr/>
        </p:nvSpPr>
        <p:spPr>
          <a:xfrm>
            <a:off x="3702275" y="4793025"/>
            <a:ext cx="69264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8B3C3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6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districts offer both full- and half-day kindergarten  </a:t>
            </a:r>
            <a:endParaRPr sz="2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104d862e95f_0_103"/>
          <p:cNvSpPr txBox="1"/>
          <p:nvPr/>
        </p:nvSpPr>
        <p:spPr>
          <a:xfrm>
            <a:off x="482600" y="6411500"/>
            <a:ext cx="11150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Source: School Report Card, 2021 </a:t>
            </a:r>
            <a:endParaRPr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5" name="Google Shape;205;g104d862e95f_0_103"/>
          <p:cNvSpPr txBox="1">
            <a:spLocks noGrp="1"/>
          </p:cNvSpPr>
          <p:nvPr>
            <p:ph type="title"/>
          </p:nvPr>
        </p:nvSpPr>
        <p:spPr>
          <a:xfrm>
            <a:off x="482600" y="531350"/>
            <a:ext cx="11150400" cy="6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rPr lang="en-US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There is a $23 million difference between SEEK and local funds.</a:t>
            </a:r>
            <a:endParaRPr sz="24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06" name="Google Shape;206;g104d862e95f_0_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1175" y="2105150"/>
            <a:ext cx="85725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g104d862e95f_0_10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1175" y="4035350"/>
            <a:ext cx="857250" cy="85725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g104d862e95f_0_103"/>
          <p:cNvSpPr txBox="1"/>
          <p:nvPr/>
        </p:nvSpPr>
        <p:spPr>
          <a:xfrm>
            <a:off x="3300575" y="1618275"/>
            <a:ext cx="7534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g104d862e95f_0_103"/>
          <p:cNvSpPr txBox="1"/>
          <p:nvPr/>
        </p:nvSpPr>
        <p:spPr>
          <a:xfrm>
            <a:off x="2377750" y="2110475"/>
            <a:ext cx="9561600" cy="8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 dirty="0">
                <a:solidFill>
                  <a:schemeClr val="dk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$2,973,696,700 in SEEK funding</a:t>
            </a:r>
            <a:endParaRPr sz="9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0" name="Google Shape;210;g104d862e95f_0_103"/>
          <p:cNvSpPr txBox="1"/>
          <p:nvPr/>
        </p:nvSpPr>
        <p:spPr>
          <a:xfrm>
            <a:off x="2377750" y="4040675"/>
            <a:ext cx="9561600" cy="8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 dirty="0">
                <a:solidFill>
                  <a:schemeClr val="dk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$2,950,117,448 in local funding</a:t>
            </a:r>
            <a:endParaRPr sz="43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3"/>
          <p:cNvSpPr txBox="1"/>
          <p:nvPr/>
        </p:nvSpPr>
        <p:spPr>
          <a:xfrm>
            <a:off x="482600" y="6411500"/>
            <a:ext cx="11150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Source: School Report Card, 2020 </a:t>
            </a:r>
            <a:endParaRPr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6" name="Google Shape;216;p13"/>
          <p:cNvSpPr txBox="1">
            <a:spLocks noGrp="1"/>
          </p:cNvSpPr>
          <p:nvPr>
            <p:ph type="title"/>
          </p:nvPr>
        </p:nvSpPr>
        <p:spPr>
          <a:xfrm>
            <a:off x="482600" y="531350"/>
            <a:ext cx="11150400" cy="6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rPr lang="en-US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Kentucky spends $14,331 on average for each public-school student.</a:t>
            </a:r>
            <a:endParaRPr sz="24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217" name="Google Shape;217;p13"/>
          <p:cNvGraphicFramePr/>
          <p:nvPr>
            <p:extLst>
              <p:ext uri="{D42A27DB-BD31-4B8C-83A1-F6EECF244321}">
                <p14:modId xmlns:p14="http://schemas.microsoft.com/office/powerpoint/2010/main" val="2534790544"/>
              </p:ext>
            </p:extLst>
          </p:nvPr>
        </p:nvGraphicFramePr>
        <p:xfrm>
          <a:off x="634700" y="2286000"/>
          <a:ext cx="4603150" cy="2712540"/>
        </p:xfrm>
        <a:graphic>
          <a:graphicData uri="http://schemas.openxmlformats.org/drawingml/2006/table">
            <a:tbl>
              <a:tblPr>
                <a:noFill/>
                <a:tableStyleId>{D4155730-0110-472E-A90B-1524548B90E4}</a:tableStyleId>
              </a:tblPr>
              <a:tblGrid>
                <a:gridCol w="2301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1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9575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>
                          <a:solidFill>
                            <a:srgbClr val="3A4675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Top 5 Districts in Total 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>
                          <a:solidFill>
                            <a:srgbClr val="3A4675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Per-pupil Spending</a:t>
                      </a:r>
                      <a:endParaRPr sz="1800" b="1" dirty="0">
                        <a:solidFill>
                          <a:srgbClr val="3A4675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25" marR="91425" marT="91425" marB="914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Southgate Independent</a:t>
                      </a:r>
                      <a:endParaRPr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25" marR="91425" marT="91425" marB="91425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$25,323</a:t>
                      </a:r>
                      <a:endParaRPr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25" marR="91425" marT="91425" marB="91425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Anchorage Independent</a:t>
                      </a:r>
                      <a:endParaRPr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25" marR="91425" marT="91425" marB="91425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$22,878</a:t>
                      </a:r>
                      <a:endParaRPr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25" marR="91425" marT="91425" marB="91425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Martin County</a:t>
                      </a:r>
                      <a:endParaRPr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25" marR="91425" marT="91425" marB="91425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$21,392</a:t>
                      </a:r>
                      <a:endParaRPr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25" marR="91425" marT="91425" marB="91425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Menifee County</a:t>
                      </a:r>
                      <a:endParaRPr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25" marR="91425" marT="91425" marB="91425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$20,965</a:t>
                      </a:r>
                      <a:endParaRPr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25" marR="91425" marT="91425" marB="91425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Newport Independent</a:t>
                      </a:r>
                      <a:endParaRPr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25" marR="91425" marT="91425" marB="91425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$20,781</a:t>
                      </a:r>
                      <a:endParaRPr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25" marR="91425" marT="91425" marB="91425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218" name="Google Shape;218;p13"/>
          <p:cNvGraphicFramePr/>
          <p:nvPr>
            <p:extLst>
              <p:ext uri="{D42A27DB-BD31-4B8C-83A1-F6EECF244321}">
                <p14:modId xmlns:p14="http://schemas.microsoft.com/office/powerpoint/2010/main" val="3301483174"/>
              </p:ext>
            </p:extLst>
          </p:nvPr>
        </p:nvGraphicFramePr>
        <p:xfrm>
          <a:off x="6609750" y="2286000"/>
          <a:ext cx="4603150" cy="2712540"/>
        </p:xfrm>
        <a:graphic>
          <a:graphicData uri="http://schemas.openxmlformats.org/drawingml/2006/table">
            <a:tbl>
              <a:tblPr>
                <a:noFill/>
                <a:tableStyleId>{D4155730-0110-472E-A90B-1524548B90E4}</a:tableStyleId>
              </a:tblPr>
              <a:tblGrid>
                <a:gridCol w="2301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1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9575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>
                          <a:solidFill>
                            <a:srgbClr val="8B3C38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Bottom 5 Districts in Total 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>
                          <a:solidFill>
                            <a:srgbClr val="8B3C38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Per-pupil Spending</a:t>
                      </a:r>
                      <a:endParaRPr sz="1800" b="1" dirty="0">
                        <a:solidFill>
                          <a:srgbClr val="8B3C38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25" marR="91425" marT="91425" marB="914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Hopkins County</a:t>
                      </a:r>
                      <a:endParaRPr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25" marR="91425" marT="91425" marB="91425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$11,814</a:t>
                      </a:r>
                      <a:endParaRPr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25" marR="91425" marT="91425" marB="914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Butler County</a:t>
                      </a:r>
                      <a:endParaRPr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25" marR="91425" marT="91425" marB="91425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$11,775</a:t>
                      </a:r>
                      <a:endParaRPr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25" marR="91425" marT="91425" marB="914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Madison County</a:t>
                      </a:r>
                      <a:endParaRPr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25" marR="91425" marT="91425" marB="91425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$11,522</a:t>
                      </a:r>
                      <a:endParaRPr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25" marR="91425" marT="91425" marB="914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Caldwell County</a:t>
                      </a:r>
                      <a:endParaRPr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25" marR="91425" marT="91425" marB="91425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$11,513</a:t>
                      </a:r>
                      <a:endParaRPr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25" marR="91425" marT="91425" marB="914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Ohio County</a:t>
                      </a:r>
                      <a:endParaRPr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25" marR="91425" marT="91425" marB="91425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$11,222</a:t>
                      </a:r>
                      <a:endParaRPr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25" marR="91425" marT="91425" marB="914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104d862e95f_0_87"/>
          <p:cNvSpPr txBox="1">
            <a:spLocks noGrp="1"/>
          </p:cNvSpPr>
          <p:nvPr>
            <p:ph type="title"/>
          </p:nvPr>
        </p:nvSpPr>
        <p:spPr>
          <a:xfrm>
            <a:off x="482600" y="531350"/>
            <a:ext cx="11150400" cy="6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rPr lang="en-US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We encourage you to explore your own data.</a:t>
            </a:r>
            <a:endParaRPr sz="24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24" name="Google Shape;224;g104d862e95f_0_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90175" y="2483200"/>
            <a:ext cx="5797699" cy="30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g104d862e95f_0_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60613" y="1890488"/>
            <a:ext cx="3233375" cy="3077025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g104d862e95f_0_87"/>
          <p:cNvSpPr txBox="1"/>
          <p:nvPr/>
        </p:nvSpPr>
        <p:spPr>
          <a:xfrm>
            <a:off x="1217650" y="5289200"/>
            <a:ext cx="3519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u="sng" dirty="0">
                <a:solidFill>
                  <a:schemeClr val="dk1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https://www.kyschoolreportcard.com/</a:t>
            </a:r>
            <a:endParaRPr b="1" dirty="0">
              <a:solidFill>
                <a:schemeClr val="dk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7" name="Google Shape;227;g104d862e95f_0_87"/>
          <p:cNvSpPr txBox="1"/>
          <p:nvPr/>
        </p:nvSpPr>
        <p:spPr>
          <a:xfrm>
            <a:off x="5702125" y="1890500"/>
            <a:ext cx="5773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Search by your district.</a:t>
            </a:r>
            <a:endParaRPr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8" name="Google Shape;228;g104d862e95f_0_87"/>
          <p:cNvSpPr/>
          <p:nvPr/>
        </p:nvSpPr>
        <p:spPr>
          <a:xfrm>
            <a:off x="4851175" y="3510450"/>
            <a:ext cx="684900" cy="3615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86;g104d862e95f_0_59">
            <a:extLst>
              <a:ext uri="{FF2B5EF4-FFF2-40B4-BE49-F238E27FC236}">
                <a16:creationId xmlns:a16="http://schemas.microsoft.com/office/drawing/2014/main" id="{0AB99A91-1D85-480C-AE19-5EE760EF43F4}"/>
              </a:ext>
            </a:extLst>
          </p:cNvPr>
          <p:cNvSpPr txBox="1"/>
          <p:nvPr/>
        </p:nvSpPr>
        <p:spPr>
          <a:xfrm>
            <a:off x="4443233" y="1677224"/>
            <a:ext cx="3305534" cy="877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rPr lang="en-US" sz="4500" b="1" dirty="0">
                <a:solidFill>
                  <a:srgbClr val="8B3C3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Thank you!</a:t>
            </a:r>
            <a:endParaRPr sz="4500" b="1" dirty="0">
              <a:solidFill>
                <a:srgbClr val="8B3C38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Google Shape;186;g104d862e95f_0_59">
            <a:extLst>
              <a:ext uri="{FF2B5EF4-FFF2-40B4-BE49-F238E27FC236}">
                <a16:creationId xmlns:a16="http://schemas.microsoft.com/office/drawing/2014/main" id="{2B8BD2AE-4F94-4A78-A7E5-2C51C463DA4A}"/>
              </a:ext>
            </a:extLst>
          </p:cNvPr>
          <p:cNvSpPr txBox="1"/>
          <p:nvPr/>
        </p:nvSpPr>
        <p:spPr>
          <a:xfrm>
            <a:off x="1063956" y="3429000"/>
            <a:ext cx="6758296" cy="2215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rPr lang="en-US" sz="2200" dirty="0">
                <a:solidFill>
                  <a:srgbClr val="8B3C3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Kimber Fender</a:t>
            </a:r>
          </a:p>
          <a:p>
            <a:pPr lvl="0">
              <a:buClr>
                <a:schemeClr val="dk1"/>
              </a:buClr>
              <a:buSzPts val="6600"/>
            </a:pPr>
            <a:r>
              <a:rPr lang="en-US" sz="2200" dirty="0">
                <a:latin typeface="Segoe UI" panose="020B0502040204020203" pitchFamily="34" charset="0"/>
                <a:cs typeface="Segoe UI" panose="020B0502040204020203" pitchFamily="34" charset="0"/>
              </a:rPr>
              <a:t>kimber.fender@campbell.kyschools.us</a:t>
            </a:r>
          </a:p>
          <a:p>
            <a:pPr lvl="0">
              <a:buClr>
                <a:schemeClr val="dk1"/>
              </a:buClr>
              <a:buSzPts val="6600"/>
            </a:pPr>
            <a:endParaRPr lang="en-US" sz="2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buClr>
                <a:schemeClr val="dk1"/>
              </a:buClr>
              <a:buSzPts val="6600"/>
            </a:pPr>
            <a:r>
              <a:rPr lang="en-US" sz="2200" dirty="0">
                <a:solidFill>
                  <a:srgbClr val="8B3C3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Aaron Butler</a:t>
            </a:r>
          </a:p>
          <a:p>
            <a:pPr lvl="0">
              <a:buClr>
                <a:schemeClr val="dk1"/>
              </a:buClr>
              <a:buSzPts val="6600"/>
            </a:pPr>
            <a:r>
              <a:rPr lang="en-US" sz="2200" dirty="0">
                <a:latin typeface="Segoe UI" panose="020B0502040204020203" pitchFamily="34" charset="0"/>
                <a:cs typeface="Segoe UI" panose="020B0502040204020203" pitchFamily="34" charset="0"/>
              </a:rPr>
              <a:t>aaron.butler@education.ky.gov</a:t>
            </a:r>
          </a:p>
          <a:p>
            <a:pPr lvl="0">
              <a:buClr>
                <a:schemeClr val="dk1"/>
              </a:buClr>
              <a:buSzPts val="6600"/>
            </a:pPr>
            <a:r>
              <a:rPr lang="en-US" sz="22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sz="22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840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04d862e95f_0_16"/>
          <p:cNvSpPr txBox="1">
            <a:spLocks noGrp="1"/>
          </p:cNvSpPr>
          <p:nvPr>
            <p:ph type="title"/>
          </p:nvPr>
        </p:nvSpPr>
        <p:spPr>
          <a:xfrm>
            <a:off x="482600" y="531350"/>
            <a:ext cx="11150400" cy="6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rPr lang="en-US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Roughly 6 of every 7 school aged children in Kentucky attends a K-12 public school.</a:t>
            </a:r>
            <a:endParaRPr sz="24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8" name="Google Shape;118;g104d862e95f_0_16"/>
          <p:cNvSpPr txBox="1"/>
          <p:nvPr/>
        </p:nvSpPr>
        <p:spPr>
          <a:xfrm>
            <a:off x="846675" y="3719725"/>
            <a:ext cx="2190900" cy="22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dirty="0">
                <a:solidFill>
                  <a:schemeClr val="dk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647,987</a:t>
            </a:r>
            <a:endParaRPr sz="3300" dirty="0">
              <a:solidFill>
                <a:schemeClr val="dk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dirty="0">
                <a:solidFill>
                  <a:schemeClr val="dk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public school students</a:t>
            </a:r>
            <a:endParaRPr sz="2800" dirty="0">
              <a:solidFill>
                <a:schemeClr val="dk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endParaRPr sz="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9" name="Google Shape;119;g104d862e95f_0_16"/>
          <p:cNvSpPr txBox="1"/>
          <p:nvPr/>
        </p:nvSpPr>
        <p:spPr>
          <a:xfrm>
            <a:off x="5000550" y="3719725"/>
            <a:ext cx="2190900" cy="22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dirty="0">
                <a:solidFill>
                  <a:schemeClr val="dk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70,009</a:t>
            </a:r>
            <a:endParaRPr sz="3300" dirty="0">
              <a:solidFill>
                <a:schemeClr val="dk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private school students</a:t>
            </a:r>
            <a:endParaRPr sz="2800" dirty="0">
              <a:solidFill>
                <a:schemeClr val="dk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0" name="Google Shape;120;g104d862e95f_0_16"/>
          <p:cNvSpPr txBox="1"/>
          <p:nvPr/>
        </p:nvSpPr>
        <p:spPr>
          <a:xfrm>
            <a:off x="9130125" y="3719725"/>
            <a:ext cx="2190900" cy="22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dirty="0">
                <a:solidFill>
                  <a:schemeClr val="dk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23,008</a:t>
            </a:r>
            <a:endParaRPr sz="3300" dirty="0">
              <a:solidFill>
                <a:schemeClr val="dk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homeschool students</a:t>
            </a:r>
            <a:endParaRPr sz="2800" dirty="0">
              <a:solidFill>
                <a:schemeClr val="dk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1" name="Google Shape;121;g104d862e95f_0_16"/>
          <p:cNvSpPr txBox="1"/>
          <p:nvPr/>
        </p:nvSpPr>
        <p:spPr>
          <a:xfrm>
            <a:off x="482600" y="6457800"/>
            <a:ext cx="11150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Sources: School Report Card, 2021; NCES, 2015; </a:t>
            </a:r>
            <a:r>
              <a:rPr lang="en-US"/>
              <a:t>KDE Fast Facts, 2021 </a:t>
            </a:r>
            <a:endParaRPr dirty="0"/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DBCEB440-A9FC-4A69-8AF2-FA787AC71D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725" y="1890925"/>
            <a:ext cx="1828800" cy="1828800"/>
          </a:xfrm>
          <a:prstGeom prst="rect">
            <a:avLst/>
          </a:prstGeo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1D1FB50A-AA2A-4D0A-8E83-A04FD700B4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400" y="1843445"/>
            <a:ext cx="1828800" cy="1828800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29E29FC8-33EF-4229-9223-1356FF2672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11545" y="1890925"/>
            <a:ext cx="1828060" cy="18280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04d862e95f_0_128"/>
          <p:cNvSpPr txBox="1">
            <a:spLocks noGrp="1"/>
          </p:cNvSpPr>
          <p:nvPr>
            <p:ph type="title"/>
          </p:nvPr>
        </p:nvSpPr>
        <p:spPr>
          <a:xfrm>
            <a:off x="482600" y="531350"/>
            <a:ext cx="11150400" cy="6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rPr lang="en-US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Majority of Kentuckians identify as white.</a:t>
            </a:r>
            <a:br>
              <a:rPr lang="en-US" sz="2400" b="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sz="24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7" name="Google Shape;127;g104d862e95f_0_128"/>
          <p:cNvSpPr txBox="1"/>
          <p:nvPr/>
        </p:nvSpPr>
        <p:spPr>
          <a:xfrm>
            <a:off x="482600" y="6411500"/>
            <a:ext cx="11150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Source: US Census, 2019 </a:t>
            </a:r>
            <a:endParaRPr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Picture 2" descr="Chart, timeline&#10;&#10;Description automatically generated">
            <a:extLst>
              <a:ext uri="{FF2B5EF4-FFF2-40B4-BE49-F238E27FC236}">
                <a16:creationId xmlns:a16="http://schemas.microsoft.com/office/drawing/2014/main" id="{E009D687-0032-4D36-8C56-3A8976B9AA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9108" y="1498613"/>
            <a:ext cx="6437383" cy="482803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04d862e95f_0_0"/>
          <p:cNvSpPr txBox="1">
            <a:spLocks noGrp="1"/>
          </p:cNvSpPr>
          <p:nvPr>
            <p:ph type="title"/>
          </p:nvPr>
        </p:nvSpPr>
        <p:spPr>
          <a:xfrm>
            <a:off x="482600" y="531350"/>
            <a:ext cx="11150400" cy="6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rPr lang="en-US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Students of color represent 26% of the state's public-school population, whereas teachers of color make up only 5% of the educator workforce.</a:t>
            </a:r>
            <a:endParaRPr sz="24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5" name="Google Shape;135;g104d862e95f_0_0"/>
          <p:cNvSpPr txBox="1"/>
          <p:nvPr/>
        </p:nvSpPr>
        <p:spPr>
          <a:xfrm>
            <a:off x="482600" y="6411500"/>
            <a:ext cx="11150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Source: School Report Card, 2021 </a:t>
            </a:r>
            <a:endParaRPr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58475549-260B-470F-8F1E-609E96BBD5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4724" y="1491854"/>
            <a:ext cx="6486151" cy="486461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04d862e95f_0_27"/>
          <p:cNvSpPr txBox="1">
            <a:spLocks noGrp="1"/>
          </p:cNvSpPr>
          <p:nvPr>
            <p:ph type="title"/>
          </p:nvPr>
        </p:nvSpPr>
        <p:spPr>
          <a:xfrm>
            <a:off x="482600" y="531350"/>
            <a:ext cx="11150400" cy="6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rPr lang="en-US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Kentucky has 120 county school districts and 51 independent school districts, overseeing 1,477 school buildings. </a:t>
            </a:r>
            <a:endParaRPr sz="24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41" name="Google Shape;141;g104d862e95f_0_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93504" y="1580322"/>
            <a:ext cx="6849608" cy="4731377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g104d862e95f_0_27"/>
          <p:cNvSpPr txBox="1"/>
          <p:nvPr/>
        </p:nvSpPr>
        <p:spPr>
          <a:xfrm>
            <a:off x="482600" y="6411500"/>
            <a:ext cx="11150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Sources: KSBA, 2020; School Report Card, 2021 </a:t>
            </a:r>
            <a:endParaRPr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raphic 21" descr="Man">
            <a:extLst>
              <a:ext uri="{FF2B5EF4-FFF2-40B4-BE49-F238E27FC236}">
                <a16:creationId xmlns:a16="http://schemas.microsoft.com/office/drawing/2014/main" id="{E511FD10-A0BD-4B10-91CE-079C5808FC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54696" y="1945163"/>
            <a:ext cx="1048420" cy="1048420"/>
          </a:xfrm>
          <a:prstGeom prst="rect">
            <a:avLst/>
          </a:prstGeom>
        </p:spPr>
      </p:pic>
      <p:pic>
        <p:nvPicPr>
          <p:cNvPr id="19" name="Graphic 18" descr="Man">
            <a:extLst>
              <a:ext uri="{FF2B5EF4-FFF2-40B4-BE49-F238E27FC236}">
                <a16:creationId xmlns:a16="http://schemas.microsoft.com/office/drawing/2014/main" id="{4D8EDEC4-5DAD-4CBC-9C29-9F6964D2BD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72728" y="1934815"/>
            <a:ext cx="1048420" cy="1048420"/>
          </a:xfrm>
          <a:prstGeom prst="rect">
            <a:avLst/>
          </a:prstGeom>
        </p:spPr>
      </p:pic>
      <p:pic>
        <p:nvPicPr>
          <p:cNvPr id="27" name="Graphic 26" descr="Man">
            <a:extLst>
              <a:ext uri="{FF2B5EF4-FFF2-40B4-BE49-F238E27FC236}">
                <a16:creationId xmlns:a16="http://schemas.microsoft.com/office/drawing/2014/main" id="{6607D4FA-E512-41E6-91CA-DE271667B7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4878" y="1943520"/>
            <a:ext cx="1048420" cy="1048420"/>
          </a:xfrm>
          <a:prstGeom prst="rect">
            <a:avLst/>
          </a:prstGeom>
        </p:spPr>
      </p:pic>
      <p:sp>
        <p:nvSpPr>
          <p:cNvPr id="147" name="Google Shape;147;p7"/>
          <p:cNvSpPr txBox="1">
            <a:spLocks noGrp="1"/>
          </p:cNvSpPr>
          <p:nvPr>
            <p:ph type="title"/>
          </p:nvPr>
        </p:nvSpPr>
        <p:spPr>
          <a:xfrm>
            <a:off x="482600" y="531350"/>
            <a:ext cx="11150400" cy="6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rPr lang="en-US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386,362 (or 61%) of public-school students are eligible for the federal free or reduced lunch program.</a:t>
            </a:r>
            <a:endParaRPr sz="24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9" name="Google Shape;149;p7"/>
          <p:cNvSpPr/>
          <p:nvPr/>
        </p:nvSpPr>
        <p:spPr>
          <a:xfrm>
            <a:off x="456703" y="3190370"/>
            <a:ext cx="3346413" cy="1839600"/>
          </a:xfrm>
          <a:prstGeom prst="bracePair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0" name="Google Shape;150;p7"/>
          <p:cNvSpPr txBox="1"/>
          <p:nvPr/>
        </p:nvSpPr>
        <p:spPr>
          <a:xfrm>
            <a:off x="1000934" y="3504470"/>
            <a:ext cx="2310300" cy="12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dirty="0">
                <a:latin typeface="Segoe UI" panose="020B0502040204020203" pitchFamily="34" charset="0"/>
                <a:cs typeface="Segoe UI" panose="020B0502040204020203" pitchFamily="34" charset="0"/>
              </a:rPr>
              <a:t>Students eligible for free or reduced lunch program </a:t>
            </a:r>
            <a:endParaRPr sz="2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1" name="Google Shape;151;p7"/>
          <p:cNvSpPr txBox="1"/>
          <p:nvPr/>
        </p:nvSpPr>
        <p:spPr>
          <a:xfrm>
            <a:off x="482600" y="6411500"/>
            <a:ext cx="11150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Source: School Report Card, 2021 </a:t>
            </a:r>
            <a:endParaRPr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Picture 2" descr="Chart, bar chart&#10;&#10;Description automatically generated">
            <a:extLst>
              <a:ext uri="{FF2B5EF4-FFF2-40B4-BE49-F238E27FC236}">
                <a16:creationId xmlns:a16="http://schemas.microsoft.com/office/drawing/2014/main" id="{2CB100B4-E55E-4BC0-9028-829C44898A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8892" y="1554077"/>
            <a:ext cx="5971328" cy="4478496"/>
          </a:xfrm>
          <a:prstGeom prst="rect">
            <a:avLst/>
          </a:prstGeom>
        </p:spPr>
      </p:pic>
      <p:pic>
        <p:nvPicPr>
          <p:cNvPr id="4" name="Graphic 3" descr="Man">
            <a:extLst>
              <a:ext uri="{FF2B5EF4-FFF2-40B4-BE49-F238E27FC236}">
                <a16:creationId xmlns:a16="http://schemas.microsoft.com/office/drawing/2014/main" id="{55314E08-FF74-4302-92B5-241D9F2AF6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2711" y="1934815"/>
            <a:ext cx="1048420" cy="1048420"/>
          </a:xfrm>
          <a:prstGeom prst="rect">
            <a:avLst/>
          </a:prstGeom>
        </p:spPr>
      </p:pic>
      <p:pic>
        <p:nvPicPr>
          <p:cNvPr id="20" name="Graphic 19" descr="Man">
            <a:extLst>
              <a:ext uri="{FF2B5EF4-FFF2-40B4-BE49-F238E27FC236}">
                <a16:creationId xmlns:a16="http://schemas.microsoft.com/office/drawing/2014/main" id="{5050C252-EE52-4626-A9FB-27B169C411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68788" y="1943520"/>
            <a:ext cx="1048420" cy="1048420"/>
          </a:xfrm>
          <a:prstGeom prst="rect">
            <a:avLst/>
          </a:prstGeom>
        </p:spPr>
      </p:pic>
      <p:pic>
        <p:nvPicPr>
          <p:cNvPr id="21" name="Graphic 20" descr="Man">
            <a:extLst>
              <a:ext uri="{FF2B5EF4-FFF2-40B4-BE49-F238E27FC236}">
                <a16:creationId xmlns:a16="http://schemas.microsoft.com/office/drawing/2014/main" id="{29E3A2D3-0710-4DB3-9638-BA7F9080F6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62814" y="1945163"/>
            <a:ext cx="1048420" cy="1048420"/>
          </a:xfrm>
          <a:prstGeom prst="rect">
            <a:avLst/>
          </a:prstGeom>
        </p:spPr>
      </p:pic>
      <p:pic>
        <p:nvPicPr>
          <p:cNvPr id="23" name="Graphic 22" descr="Man">
            <a:extLst>
              <a:ext uri="{FF2B5EF4-FFF2-40B4-BE49-F238E27FC236}">
                <a16:creationId xmlns:a16="http://schemas.microsoft.com/office/drawing/2014/main" id="{BCD693EA-F911-4D04-A871-A9886A2226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239513" y="1945163"/>
            <a:ext cx="1048420" cy="1048420"/>
          </a:xfrm>
          <a:prstGeom prst="rect">
            <a:avLst/>
          </a:prstGeom>
        </p:spPr>
      </p:pic>
      <p:pic>
        <p:nvPicPr>
          <p:cNvPr id="24" name="Graphic 23" descr="Man">
            <a:extLst>
              <a:ext uri="{FF2B5EF4-FFF2-40B4-BE49-F238E27FC236}">
                <a16:creationId xmlns:a16="http://schemas.microsoft.com/office/drawing/2014/main" id="{5B169E2A-506D-4603-88FC-60298B8687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36654" y="1945163"/>
            <a:ext cx="1048420" cy="1048420"/>
          </a:xfrm>
          <a:prstGeom prst="rect">
            <a:avLst/>
          </a:prstGeom>
        </p:spPr>
      </p:pic>
      <p:pic>
        <p:nvPicPr>
          <p:cNvPr id="25" name="Graphic 24" descr="Man">
            <a:extLst>
              <a:ext uri="{FF2B5EF4-FFF2-40B4-BE49-F238E27FC236}">
                <a16:creationId xmlns:a16="http://schemas.microsoft.com/office/drawing/2014/main" id="{8824851E-8C18-4815-BCA7-5FED3987C9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231364" y="1945163"/>
            <a:ext cx="1048420" cy="1048420"/>
          </a:xfrm>
          <a:prstGeom prst="rect">
            <a:avLst/>
          </a:prstGeom>
        </p:spPr>
      </p:pic>
      <p:pic>
        <p:nvPicPr>
          <p:cNvPr id="26" name="Graphic 25" descr="Man">
            <a:extLst>
              <a:ext uri="{FF2B5EF4-FFF2-40B4-BE49-F238E27FC236}">
                <a16:creationId xmlns:a16="http://schemas.microsoft.com/office/drawing/2014/main" id="{920B4DAD-328E-41AA-9906-51F0071033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29616" y="1934815"/>
            <a:ext cx="1048420" cy="104842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04d862e95f_0_140"/>
          <p:cNvSpPr txBox="1"/>
          <p:nvPr/>
        </p:nvSpPr>
        <p:spPr>
          <a:xfrm>
            <a:off x="482600" y="6411500"/>
            <a:ext cx="11150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Source: School Report Card, 2021 </a:t>
            </a:r>
            <a:endParaRPr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7" name="Google Shape;167;g104d862e95f_0_140"/>
          <p:cNvSpPr txBox="1">
            <a:spLocks noGrp="1"/>
          </p:cNvSpPr>
          <p:nvPr>
            <p:ph type="title"/>
          </p:nvPr>
        </p:nvSpPr>
        <p:spPr>
          <a:xfrm>
            <a:off x="482600" y="531350"/>
            <a:ext cx="11150400" cy="6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rPr lang="en-US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While 15,733 children are enrolled in Head Start, there are roughly 50,000 children who are eligible but do not take advantage of the program. </a:t>
            </a:r>
            <a:endParaRPr sz="24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8" name="Google Shape;168;g104d862e95f_0_140"/>
          <p:cNvSpPr txBox="1"/>
          <p:nvPr/>
        </p:nvSpPr>
        <p:spPr>
          <a:xfrm>
            <a:off x="1190150" y="2078700"/>
            <a:ext cx="3278700" cy="800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8B3C3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~110,000 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3- and 4-year-olds in Kentucky</a:t>
            </a:r>
            <a:endParaRPr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9" name="Google Shape;169;g104d862e95f_0_140"/>
          <p:cNvSpPr/>
          <p:nvPr/>
        </p:nvSpPr>
        <p:spPr>
          <a:xfrm rot="10800000" flipH="1">
            <a:off x="2829500" y="3216187"/>
            <a:ext cx="2316000" cy="1154275"/>
          </a:xfrm>
          <a:prstGeom prst="bentArrow">
            <a:avLst>
              <a:gd name="adj1" fmla="val 25000"/>
              <a:gd name="adj2" fmla="val 25659"/>
              <a:gd name="adj3" fmla="val 25000"/>
              <a:gd name="adj4" fmla="val 43750"/>
            </a:avLst>
          </a:prstGeom>
          <a:solidFill>
            <a:srgbClr val="8B3C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170" name="Google Shape;170;g104d862e95f_0_140"/>
          <p:cNvGraphicFramePr/>
          <p:nvPr>
            <p:extLst>
              <p:ext uri="{D42A27DB-BD31-4B8C-83A1-F6EECF244321}">
                <p14:modId xmlns:p14="http://schemas.microsoft.com/office/powerpoint/2010/main" val="1321930620"/>
              </p:ext>
            </p:extLst>
          </p:nvPr>
        </p:nvGraphicFramePr>
        <p:xfrm>
          <a:off x="5675244" y="3130425"/>
          <a:ext cx="5515853" cy="1693137"/>
        </p:xfrm>
        <a:graphic>
          <a:graphicData uri="http://schemas.openxmlformats.org/drawingml/2006/table">
            <a:tbl>
              <a:tblPr>
                <a:noFill/>
                <a:tableStyleId>{D4155730-0110-472E-A90B-1524548B90E4}</a:tableStyleId>
              </a:tblPr>
              <a:tblGrid>
                <a:gridCol w="1804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112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437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67,100</a:t>
                      </a:r>
                      <a:endParaRPr sz="18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FRPL students</a:t>
                      </a:r>
                      <a:endParaRPr sz="180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25" marR="91425" marT="91425" marB="91425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437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(15,733)</a:t>
                      </a:r>
                      <a:endParaRPr sz="18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Enrolled in Head Start</a:t>
                      </a:r>
                      <a:endParaRPr sz="18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25" marR="91425" marT="91425" marB="91425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437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8B3C38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</a:t>
                      </a:r>
                      <a:r>
                        <a:rPr lang="en-US" sz="1800" b="1">
                          <a:solidFill>
                            <a:srgbClr val="8B3C38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51,367</a:t>
                      </a:r>
                      <a:endParaRPr sz="1800" b="1">
                        <a:solidFill>
                          <a:srgbClr val="8B3C38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>
                          <a:solidFill>
                            <a:srgbClr val="8B3C38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Potential Head Start students</a:t>
                      </a:r>
                      <a:endParaRPr sz="1800" b="1" dirty="0">
                        <a:solidFill>
                          <a:srgbClr val="8B3C38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25" marR="91425" marT="91425" marB="91425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04d862e95f_0_77"/>
          <p:cNvSpPr txBox="1">
            <a:spLocks noGrp="1"/>
          </p:cNvSpPr>
          <p:nvPr>
            <p:ph type="title"/>
          </p:nvPr>
        </p:nvSpPr>
        <p:spPr>
          <a:xfrm>
            <a:off x="482600" y="531350"/>
            <a:ext cx="11150400" cy="6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rPr lang="en-US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1 in 2 Kentucky graduates go on to attend college or university.</a:t>
            </a:r>
            <a:endParaRPr sz="24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6" name="Google Shape;176;g104d862e95f_0_77"/>
          <p:cNvSpPr txBox="1"/>
          <p:nvPr/>
        </p:nvSpPr>
        <p:spPr>
          <a:xfrm>
            <a:off x="482600" y="6411500"/>
            <a:ext cx="11150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Source: School Report Card, 2021</a:t>
            </a:r>
            <a:endParaRPr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9" name="Picture 8" descr="Chart, bar chart&#10;&#10;Description automatically generated">
            <a:extLst>
              <a:ext uri="{FF2B5EF4-FFF2-40B4-BE49-F238E27FC236}">
                <a16:creationId xmlns:a16="http://schemas.microsoft.com/office/drawing/2014/main" id="{7BC5D850-0492-44E6-BAA1-338A890D80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78" y="1436509"/>
            <a:ext cx="6284843" cy="4713632"/>
          </a:xfrm>
          <a:prstGeom prst="rect">
            <a:avLst/>
          </a:prstGeom>
        </p:spPr>
      </p:pic>
      <p:pic>
        <p:nvPicPr>
          <p:cNvPr id="5" name="Picture 4" descr="Chart, bar chart&#10;&#10;Description automatically generated">
            <a:extLst>
              <a:ext uri="{FF2B5EF4-FFF2-40B4-BE49-F238E27FC236}">
                <a16:creationId xmlns:a16="http://schemas.microsoft.com/office/drawing/2014/main" id="{0BDDEF47-69DA-4107-86D1-A8084BD33D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5570" y="1498174"/>
            <a:ext cx="5587856" cy="419089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104d862e95f_0_59"/>
          <p:cNvSpPr txBox="1">
            <a:spLocks noGrp="1"/>
          </p:cNvSpPr>
          <p:nvPr>
            <p:ph type="title"/>
          </p:nvPr>
        </p:nvSpPr>
        <p:spPr>
          <a:xfrm>
            <a:off x="482600" y="531350"/>
            <a:ext cx="11150400" cy="6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rPr lang="en-US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Statistics vary regarding internet access - between 73% and 98% of Kentucky students have Internet access beyond the school campus.</a:t>
            </a:r>
            <a:endParaRPr sz="24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4" name="Google Shape;184;g104d862e95f_0_59"/>
          <p:cNvSpPr txBox="1"/>
          <p:nvPr/>
        </p:nvSpPr>
        <p:spPr>
          <a:xfrm>
            <a:off x="482600" y="4051938"/>
            <a:ext cx="65916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rPr lang="en-US" sz="2500" b="1" dirty="0">
                <a:solidFill>
                  <a:srgbClr val="3A467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98%</a:t>
            </a:r>
            <a:r>
              <a:rPr lang="en-US" sz="2500" dirty="0">
                <a:solidFill>
                  <a:schemeClr val="dk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of students with internet access at home (includes cell phone providers) </a:t>
            </a:r>
            <a:r>
              <a:rPr lang="en-US" sz="1600" dirty="0">
                <a:solidFill>
                  <a:schemeClr val="dk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(KDE, 2021)</a:t>
            </a:r>
            <a:r>
              <a:rPr lang="en-US" sz="2500" dirty="0">
                <a:solidFill>
                  <a:schemeClr val="dk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sz="25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5" name="Google Shape;185;g104d862e95f_0_59"/>
          <p:cNvSpPr txBox="1"/>
          <p:nvPr/>
        </p:nvSpPr>
        <p:spPr>
          <a:xfrm>
            <a:off x="5041400" y="5238700"/>
            <a:ext cx="65916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rPr lang="en-US" sz="2500" b="1" dirty="0">
                <a:solidFill>
                  <a:srgbClr val="8B3C3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73%</a:t>
            </a:r>
            <a:r>
              <a:rPr lang="en-US" sz="2500" dirty="0">
                <a:solidFill>
                  <a:srgbClr val="7E7E8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500" dirty="0">
                <a:solidFill>
                  <a:schemeClr val="dk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of families reported having reliable internet at home </a:t>
            </a:r>
            <a:r>
              <a:rPr lang="en-US" sz="1600" dirty="0">
                <a:solidFill>
                  <a:schemeClr val="dk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(KDE, 2021) </a:t>
            </a:r>
            <a:endParaRPr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6" name="Google Shape;186;g104d862e95f_0_59"/>
          <p:cNvSpPr txBox="1"/>
          <p:nvPr/>
        </p:nvSpPr>
        <p:spPr>
          <a:xfrm>
            <a:off x="482600" y="1775475"/>
            <a:ext cx="65916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rPr lang="en-US" sz="2500" b="1" dirty="0">
                <a:solidFill>
                  <a:srgbClr val="3A467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94%</a:t>
            </a:r>
            <a:r>
              <a:rPr lang="en-US" sz="2500" dirty="0">
                <a:solidFill>
                  <a:schemeClr val="dk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of households have broadband capabilities </a:t>
            </a:r>
            <a:r>
              <a:rPr lang="en-US" sz="1600" dirty="0">
                <a:solidFill>
                  <a:schemeClr val="dk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(Federal Communications Commissions, 2021)</a:t>
            </a:r>
            <a:endParaRPr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7" name="Google Shape;187;g104d862e95f_0_59"/>
          <p:cNvSpPr txBox="1"/>
          <p:nvPr/>
        </p:nvSpPr>
        <p:spPr>
          <a:xfrm>
            <a:off x="5041400" y="3003788"/>
            <a:ext cx="65916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rPr lang="en-US" sz="2500" b="1" dirty="0">
                <a:solidFill>
                  <a:srgbClr val="8B3C3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78%</a:t>
            </a:r>
            <a:r>
              <a:rPr lang="en-US" sz="2500" dirty="0">
                <a:solidFill>
                  <a:schemeClr val="dk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of households with internet access (includes cell phone providers) </a:t>
            </a:r>
            <a:r>
              <a:rPr lang="en-US" sz="1600" dirty="0">
                <a:solidFill>
                  <a:schemeClr val="dk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(NCES, 2016)</a:t>
            </a:r>
            <a:endParaRPr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evelVTI">
  <a:themeElements>
    <a:clrScheme name="AnalogousFromLightSeed_2SEEDS">
      <a:dk1>
        <a:srgbClr val="000000"/>
      </a:dk1>
      <a:lt1>
        <a:srgbClr val="FFFFFF"/>
      </a:lt1>
      <a:dk2>
        <a:srgbClr val="41242F"/>
      </a:dk2>
      <a:lt2>
        <a:srgbClr val="E2E8E6"/>
      </a:lt2>
      <a:accent1>
        <a:srgbClr val="D4648F"/>
      </a:accent1>
      <a:accent2>
        <a:srgbClr val="DC80C9"/>
      </a:accent2>
      <a:accent3>
        <a:srgbClr val="DC8480"/>
      </a:accent3>
      <a:accent4>
        <a:srgbClr val="54B2AE"/>
      </a:accent4>
      <a:accent5>
        <a:srgbClr val="68ACD5"/>
      </a:accent5>
      <a:accent6>
        <a:srgbClr val="647BD4"/>
      </a:accent6>
      <a:hlink>
        <a:srgbClr val="578F7A"/>
      </a:hlink>
      <a:folHlink>
        <a:srgbClr val="7F7F7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532</Words>
  <Application>Microsoft Office PowerPoint</Application>
  <PresentationFormat>Widescreen</PresentationFormat>
  <Paragraphs>90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Segoe UI</vt:lpstr>
      <vt:lpstr>LevelVTI</vt:lpstr>
      <vt:lpstr>10 Kentucky Education Statistics Every Board Member Should Know</vt:lpstr>
      <vt:lpstr>Roughly 6 of every 7 school aged children in Kentucky attends a K-12 public school.</vt:lpstr>
      <vt:lpstr>Majority of Kentuckians identify as white. </vt:lpstr>
      <vt:lpstr>Students of color represent 26% of the state's public-school population, whereas teachers of color make up only 5% of the educator workforce.</vt:lpstr>
      <vt:lpstr>Kentucky has 120 county school districts and 51 independent school districts, overseeing 1,477 school buildings. </vt:lpstr>
      <vt:lpstr>386,362 (or 61%) of public-school students are eligible for the federal free or reduced lunch program.</vt:lpstr>
      <vt:lpstr>While 15,733 children are enrolled in Head Start, there are roughly 50,000 children who are eligible but do not take advantage of the program. </vt:lpstr>
      <vt:lpstr>1 in 2 Kentucky graduates go on to attend college or university.</vt:lpstr>
      <vt:lpstr>Statistics vary regarding internet access - between 73% and 98% of Kentucky students have Internet access beyond the school campus.</vt:lpstr>
      <vt:lpstr>Majority of districts offer full-day kindergarten.</vt:lpstr>
      <vt:lpstr>There is a $23 million difference between SEEK and local funds.</vt:lpstr>
      <vt:lpstr>Kentucky spends $14,331 on average for each public-school student.</vt:lpstr>
      <vt:lpstr>We encourage you to explore your own data.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 Kentucky Education Statistics Every Board Member Should Know</dc:title>
  <dc:creator>Kimber Fender</dc:creator>
  <cp:lastModifiedBy>Butler, Aaron - Office of the Commissioner of Education</cp:lastModifiedBy>
  <cp:revision>14</cp:revision>
  <dcterms:created xsi:type="dcterms:W3CDTF">2021-11-07T02:15:22Z</dcterms:created>
  <dcterms:modified xsi:type="dcterms:W3CDTF">2021-12-07T15:12:23Z</dcterms:modified>
</cp:coreProperties>
</file>